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notesMasterIdLst>
    <p:notesMasterId r:id="rId16"/>
  </p:notesMasterIdLst>
  <p:sldIdLst>
    <p:sldId id="256" r:id="rId5"/>
    <p:sldId id="280" r:id="rId6"/>
    <p:sldId id="271" r:id="rId7"/>
    <p:sldId id="265" r:id="rId8"/>
    <p:sldId id="277" r:id="rId9"/>
    <p:sldId id="278" r:id="rId10"/>
    <p:sldId id="268" r:id="rId11"/>
    <p:sldId id="272" r:id="rId12"/>
    <p:sldId id="279" r:id="rId13"/>
    <p:sldId id="26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mee Koppen" initials="EK" lastIdx="1" clrIdx="0">
    <p:extLst>
      <p:ext uri="{19B8F6BF-5375-455C-9EA6-DF929625EA0E}">
        <p15:presenceInfo xmlns:p15="http://schemas.microsoft.com/office/powerpoint/2012/main" userId="S-1-12-1-3112467233-1130385373-1931760551-20083995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13T17:13:23.69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ED41F-5818-46DD-B253-A3E1728E028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774E0-A54B-48F0-B77B-FF5F8D3A0A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7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774E0-A54B-48F0-B77B-FF5F8D3A0A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49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7DE6118-2437-4B30-8E3C-4D2BE6020583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99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96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24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1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19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93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02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57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42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65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0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7DE6118-2437-4B30-8E3C-4D2BE6020583}" type="datetimeFigureOut">
              <a:rPr lang="en-US" smtClean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07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jzeringeldzaken.nl/" TargetMode="External"/><Relationship Id="rId2" Type="http://schemas.openxmlformats.org/officeDocument/2006/relationships/hyperlink" Target="https://scholieren.nibud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heckitmbou.n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nibud.n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ssonup.com/app/teach/YyLBmhzxc5NwX6Fws/5pKLiv6LZEduw7eFE/#5pKLiv6LZEduw7eFE-idx=0&amp;5pKLiv6LZEduw7eFE-total=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hyperlink" Target="https://www.lessonup.com/app/default/teach/YyLBmhzxc5NwX6Fws/Lu3oRZ7pYJ2FgJkTd/#Lu3oRZ7pYJ2FgJkTd-screen=result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scholieren.nibud.nl/geldtypetes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gTyw1Jdres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pas kwijt of gestolen? Wat nu? – altijdalleskwijt">
            <a:extLst>
              <a:ext uri="{FF2B5EF4-FFF2-40B4-BE49-F238E27FC236}">
                <a16:creationId xmlns:a16="http://schemas.microsoft.com/office/drawing/2014/main" id="{C944E1BF-4EC5-9787-37F5-96DAD678B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7234" b="1023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CC1CA635-2D9C-4E3E-820F-5FE35AC14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rgbClr val="217E62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br>
              <a:rPr lang="nl-NL" sz="16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nl-NL" sz="2400" b="1" dirty="0" err="1">
                <a:solidFill>
                  <a:srgbClr val="FFFFFF"/>
                </a:solidFill>
                <a:latin typeface="Arial Black" panose="020B0A04020102020204" pitchFamily="34" charset="0"/>
              </a:rPr>
              <a:t>Geld&amp;zo</a:t>
            </a:r>
            <a:r>
              <a:rPr lang="nl-NL" sz="2400" b="1" dirty="0">
                <a:solidFill>
                  <a:srgbClr val="FFFFFF"/>
                </a:solidFill>
                <a:latin typeface="Arial Black" panose="020B0A04020102020204" pitchFamily="34" charset="0"/>
              </a:rPr>
              <a:t>:</a:t>
            </a:r>
            <a:br>
              <a:rPr lang="nl-NL" sz="16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nl-NL" sz="1600" dirty="0">
                <a:solidFill>
                  <a:srgbClr val="FFFFFF"/>
                </a:solidFill>
                <a:latin typeface="Arial Black" panose="020B0A04020102020204" pitchFamily="34" charset="0"/>
              </a:rPr>
              <a:t>Wat kost het leven </a:t>
            </a:r>
            <a:br>
              <a:rPr lang="nl-NL" sz="16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nl-NL" sz="1600" dirty="0">
                <a:solidFill>
                  <a:srgbClr val="FFFFFF"/>
                </a:solidFill>
                <a:latin typeface="Arial Black" panose="020B0A04020102020204" pitchFamily="34" charset="0"/>
              </a:rPr>
              <a:t>en wat als je schulden hebt?</a:t>
            </a:r>
            <a:br>
              <a:rPr lang="nl-NL" sz="16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br>
              <a:rPr lang="nl-NL" sz="16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endParaRPr lang="en-US" sz="16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  <a:latin typeface="Arial Black" panose="020B0A04020102020204" pitchFamily="34" charset="0"/>
              </a:rPr>
              <a:t>Burgerschap</a:t>
            </a:r>
            <a:endParaRPr lang="nl-NL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E0E62FBC-456F-48AE-91ED-3956405D7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894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nl-NL">
                <a:solidFill>
                  <a:srgbClr val="FFFFFF"/>
                </a:solidFill>
              </a:rPr>
              <a:t>Inspiratie voor je ‘actie’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r>
              <a:rPr lang="nl-NL" dirty="0"/>
              <a:t>Hou (minimaal één week al jouw inkomsten en uitgaven bij: categoriseer en analyseer deze. (Dit kan bijv. via een budgettering app) </a:t>
            </a:r>
          </a:p>
          <a:p>
            <a:br>
              <a:rPr lang="nl-NL" dirty="0"/>
            </a:br>
            <a:r>
              <a:rPr lang="nl-NL" dirty="0"/>
              <a:t>Voer hier een gesprek over met een vriend/vriendin en een volwassene.</a:t>
            </a:r>
          </a:p>
          <a:p>
            <a:br>
              <a:rPr lang="nl-NL" dirty="0"/>
            </a:br>
            <a:r>
              <a:rPr lang="nl-NL" dirty="0"/>
              <a:t>Wat valt je op? Wat is je conclusie? Wat neem je jezelf voor?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458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Handige websites: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</a:t>
            </a:r>
            <a:r>
              <a:rPr lang="nl-NL" dirty="0" err="1"/>
              <a:t>nibud</a:t>
            </a:r>
            <a:r>
              <a:rPr lang="nl-NL" dirty="0"/>
              <a:t>: </a:t>
            </a:r>
            <a:r>
              <a:rPr lang="en-US" dirty="0">
                <a:hlinkClick r:id="rId2"/>
              </a:rPr>
              <a:t>https://scholieren.nibud.nl/</a:t>
            </a:r>
            <a:endParaRPr lang="en-US" dirty="0"/>
          </a:p>
          <a:p>
            <a:r>
              <a:rPr lang="nl-NL" dirty="0"/>
              <a:t>Wijzer in geldzaken: </a:t>
            </a:r>
            <a:r>
              <a:rPr lang="en-US" dirty="0">
                <a:hlinkClick r:id="rId3"/>
              </a:rPr>
              <a:t>https://www.wijzeringeldzaken.nl/</a:t>
            </a:r>
            <a:endParaRPr lang="nl-NL" dirty="0"/>
          </a:p>
          <a:p>
            <a:r>
              <a:rPr lang="nl-NL" dirty="0"/>
              <a:t>Check </a:t>
            </a:r>
            <a:r>
              <a:rPr lang="nl-NL" dirty="0" err="1"/>
              <a:t>it</a:t>
            </a:r>
            <a:r>
              <a:rPr lang="nl-NL" dirty="0"/>
              <a:t>: </a:t>
            </a:r>
            <a:r>
              <a:rPr lang="en-US" dirty="0">
                <a:hlinkClick r:id="rId4"/>
              </a:rPr>
              <a:t>https://www.checkitmbou.nl/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109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2C8764-2E30-C3F7-5E5E-797326DA7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Nieuwsflits</a:t>
            </a:r>
          </a:p>
        </p:txBody>
      </p:sp>
      <p:pic>
        <p:nvPicPr>
          <p:cNvPr id="2050" name="Picture 2" descr="Nieuws - Avondlicht Herwijnen">
            <a:extLst>
              <a:ext uri="{FF2B5EF4-FFF2-40B4-BE49-F238E27FC236}">
                <a16:creationId xmlns:a16="http://schemas.microsoft.com/office/drawing/2014/main" id="{35A31D32-FA45-867B-9796-709FD30588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56" y="2286000"/>
            <a:ext cx="908662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58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4065" y="0"/>
            <a:ext cx="9720072" cy="1499616"/>
          </a:xfrm>
        </p:spPr>
        <p:txBody>
          <a:bodyPr/>
          <a:lstStyle/>
          <a:p>
            <a:r>
              <a:rPr lang="nl-NL" dirty="0"/>
              <a:t>Studenten en geld: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4463" y="1219048"/>
            <a:ext cx="9720073" cy="4023360"/>
          </a:xfrm>
        </p:spPr>
        <p:txBody>
          <a:bodyPr/>
          <a:lstStyle/>
          <a:p>
            <a:r>
              <a:rPr lang="nl-NL" dirty="0"/>
              <a:t>- Studenten krijgen hun geld uit zakgeld (88%) kleedgeld (38%) en bijbaantje (47%)</a:t>
            </a:r>
          </a:p>
          <a:p>
            <a:r>
              <a:rPr lang="nl-NL" dirty="0"/>
              <a:t>- 62% van de studenten vindt zelf dat ze goed met geld om kunnen gaan</a:t>
            </a:r>
          </a:p>
          <a:p>
            <a:r>
              <a:rPr lang="nl-NL" dirty="0"/>
              <a:t>Bron: </a:t>
            </a:r>
            <a:r>
              <a:rPr lang="nl-NL" dirty="0">
                <a:hlinkClick r:id="rId2"/>
              </a:rPr>
              <a:t>www.nibud.nl</a:t>
            </a:r>
            <a:endParaRPr lang="nl-NL" dirty="0"/>
          </a:p>
          <a:p>
            <a:endParaRPr lang="nl-NL" dirty="0"/>
          </a:p>
          <a:p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ACEB2E4-A707-D6DE-1BDC-F934C6DB1E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42" t="23369" r="10807" b="16416"/>
          <a:stretch/>
        </p:blipFill>
        <p:spPr>
          <a:xfrm>
            <a:off x="1169154" y="2728452"/>
            <a:ext cx="9625780" cy="412954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4F0D584-5372-2823-881B-DA3D65189DE1}"/>
              </a:ext>
            </a:extLst>
          </p:cNvPr>
          <p:cNvSpPr txBox="1"/>
          <p:nvPr/>
        </p:nvSpPr>
        <p:spPr>
          <a:xfrm>
            <a:off x="7649496" y="6382480"/>
            <a:ext cx="196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Totaal: 1031</a:t>
            </a:r>
          </a:p>
        </p:txBody>
      </p:sp>
    </p:spTree>
    <p:extLst>
      <p:ext uri="{BB962C8B-B14F-4D97-AF65-F5344CB8AC3E}">
        <p14:creationId xmlns:p14="http://schemas.microsoft.com/office/powerpoint/2010/main" val="970804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9715" y="685800"/>
            <a:ext cx="11111592" cy="1485900"/>
          </a:xfrm>
        </p:spPr>
        <p:txBody>
          <a:bodyPr/>
          <a:lstStyle/>
          <a:p>
            <a:r>
              <a:rPr lang="nl-NL" dirty="0"/>
              <a:t>Een kijkje nemen in de klas?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3872" y="1513002"/>
            <a:ext cx="9720073" cy="4023360"/>
          </a:xfrm>
        </p:spPr>
        <p:txBody>
          <a:bodyPr/>
          <a:lstStyle/>
          <a:p>
            <a:endParaRPr lang="en-US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kstvak 3"/>
          <p:cNvSpPr txBox="1"/>
          <p:nvPr/>
        </p:nvSpPr>
        <p:spPr>
          <a:xfrm>
            <a:off x="757259" y="2551837"/>
            <a:ext cx="6931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Hebben jullie een gat in de hand of sparen jullie voor gouden bergen?</a:t>
            </a:r>
          </a:p>
          <a:p>
            <a:endParaRPr lang="nl-NL" dirty="0"/>
          </a:p>
          <a:p>
            <a:r>
              <a:rPr lang="nl-NL" dirty="0">
                <a:hlinkClick r:id="rId4"/>
              </a:rPr>
              <a:t>https://www.lessonup.com/app/default/teach/YyLBmhzxc5NwX6Fws/Lu3oRZ7pYJ2FgJkTd/#Lu3oRZ7pYJ2FgJkTd-screen=results</a:t>
            </a:r>
            <a:r>
              <a:rPr lang="nl-NL" dirty="0"/>
              <a:t> </a:t>
            </a:r>
            <a:br>
              <a:rPr lang="nl-NL" dirty="0"/>
            </a:br>
            <a:endParaRPr lang="nl-NL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431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B0166BE-2D34-13C9-C566-C28872B30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810" t="8112" r="9999" b="12074"/>
          <a:stretch/>
        </p:blipFill>
        <p:spPr>
          <a:xfrm>
            <a:off x="464022" y="530942"/>
            <a:ext cx="11107804" cy="6218805"/>
          </a:xfrm>
        </p:spPr>
      </p:pic>
    </p:spTree>
    <p:extLst>
      <p:ext uri="{BB962C8B-B14F-4D97-AF65-F5344CB8AC3E}">
        <p14:creationId xmlns:p14="http://schemas.microsoft.com/office/powerpoint/2010/main" val="2232638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19C7AC4-3499-54E0-F7B9-884E4D049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39" t="10258" r="10797" b="12095"/>
          <a:stretch/>
        </p:blipFill>
        <p:spPr>
          <a:xfrm>
            <a:off x="1131043" y="223603"/>
            <a:ext cx="9681502" cy="5494210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CDFFC4C-9500-F071-2C8D-1972803D8CDD}"/>
              </a:ext>
            </a:extLst>
          </p:cNvPr>
          <p:cNvSpPr txBox="1"/>
          <p:nvPr/>
        </p:nvSpPr>
        <p:spPr>
          <a:xfrm>
            <a:off x="2988296" y="5872899"/>
            <a:ext cx="7324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Vergelijk hem met je buurman/vrouw; wat valt je op?</a:t>
            </a:r>
          </a:p>
          <a:p>
            <a:r>
              <a:rPr lang="nl-NL" dirty="0"/>
              <a:t>Welke conclusies kun je trekken uit jouw begroting?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3927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                          Jouw </a:t>
            </a:r>
            <a:r>
              <a:rPr lang="nl-NL" dirty="0" err="1"/>
              <a:t>Moneymindset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5414" y="2302556"/>
            <a:ext cx="9601200" cy="3581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/>
              <a:t>                               </a:t>
            </a:r>
            <a:r>
              <a:rPr lang="nl-NL" i="1" dirty="0"/>
              <a:t>             “Als ik mijn kleedgeld ontvang dan ga ik meteen shoppen!”</a:t>
            </a:r>
          </a:p>
          <a:p>
            <a:pPr marL="0" indent="0">
              <a:buNone/>
            </a:pPr>
            <a:r>
              <a:rPr lang="nl-NL" i="1" dirty="0"/>
              <a:t>				“Mijn extra geld van oma zet ik direct opzij voor later”</a:t>
            </a:r>
          </a:p>
          <a:p>
            <a:pPr marL="0" indent="0">
              <a:buNone/>
            </a:pPr>
            <a:endParaRPr lang="nl-NL" i="1" dirty="0"/>
          </a:p>
          <a:p>
            <a:r>
              <a:rPr lang="nl-NL" dirty="0"/>
              <a:t>Iedereen gaat met een andere manier met zijn geld om.</a:t>
            </a:r>
          </a:p>
          <a:p>
            <a:r>
              <a:rPr lang="nl-NL" dirty="0"/>
              <a:t>Waar denk je dat dit aan ligt?</a:t>
            </a:r>
          </a:p>
          <a:p>
            <a:r>
              <a:rPr lang="nl-NL" dirty="0"/>
              <a:t>Wie leert jou met je geld om te gaan? </a:t>
            </a:r>
          </a:p>
          <a:p>
            <a:r>
              <a:rPr lang="nl-NL" dirty="0"/>
              <a:t>Wie of wat bepaalt hoe jij tegen ‘geld’ aan kijkt?</a:t>
            </a:r>
          </a:p>
          <a:p>
            <a:r>
              <a:rPr lang="nl-NL" dirty="0"/>
              <a:t>Doe de test en check wat voor “geldtype” jij bent: </a:t>
            </a:r>
            <a:r>
              <a:rPr lang="en-US" dirty="0">
                <a:hlinkClick r:id="rId2"/>
              </a:rPr>
              <a:t>https://scholieren.nibud.nl/geldtypetest/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en-US" dirty="0"/>
          </a:p>
        </p:txBody>
      </p:sp>
      <p:pic>
        <p:nvPicPr>
          <p:cNvPr id="3074" name="Picture 2" descr="Afbeeldingsresultaat voor money mind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47" y="155122"/>
            <a:ext cx="2190094" cy="229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64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zijn schulden?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6400" dirty="0"/>
          </a:p>
          <a:p>
            <a:endParaRPr lang="en-US" sz="6400" dirty="0"/>
          </a:p>
        </p:txBody>
      </p:sp>
      <p:pic>
        <p:nvPicPr>
          <p:cNvPr id="4" name="Onlinemedia 3" title="Jong, geldstress en bijna niemand die je helpt">
            <a:hlinkClick r:id="" action="ppaction://media"/>
            <a:extLst>
              <a:ext uri="{FF2B5EF4-FFF2-40B4-BE49-F238E27FC236}">
                <a16:creationId xmlns:a16="http://schemas.microsoft.com/office/drawing/2014/main" id="{CB2D6B8C-F64C-2381-1158-6C8B69F7ACD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30826" y="2286000"/>
            <a:ext cx="6130347" cy="346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9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0E7A3056-9B88-444B-94DA-40B0F2C6E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76D470-86B9-1408-94DE-519D0A6CE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5"/>
            <a:ext cx="3630168" cy="1677467"/>
          </a:xfrm>
        </p:spPr>
        <p:txBody>
          <a:bodyPr>
            <a:normAutofit/>
          </a:bodyPr>
          <a:lstStyle/>
          <a:p>
            <a:r>
              <a:rPr lang="nl-NL" sz="4400"/>
              <a:t>Neem het mee</a:t>
            </a:r>
          </a:p>
        </p:txBody>
      </p:sp>
      <p:cxnSp>
        <p:nvCxnSpPr>
          <p:cNvPr id="19" name="Straight Connector 9">
            <a:extLst>
              <a:ext uri="{FF2B5EF4-FFF2-40B4-BE49-F238E27FC236}">
                <a16:creationId xmlns:a16="http://schemas.microsoft.com/office/drawing/2014/main" id="{6820BD55-A71A-48C6-B0F7-235147F39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9130" y="2423548"/>
            <a:ext cx="35661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AE1063-6A82-BE01-C87A-928659B6F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85" y="2584415"/>
            <a:ext cx="4398658" cy="4013029"/>
          </a:xfrm>
        </p:spPr>
        <p:txBody>
          <a:bodyPr>
            <a:normAutofit/>
          </a:bodyPr>
          <a:lstStyle/>
          <a:p>
            <a:r>
              <a:rPr lang="nl-NL" sz="2000" dirty="0"/>
              <a:t>- Jongeren zijn gevoeliger voor schulden dan volwassenen.</a:t>
            </a:r>
          </a:p>
          <a:p>
            <a:r>
              <a:rPr lang="nl-NL" sz="2000" dirty="0"/>
              <a:t>- Het hebben van schulden kan je letterlijk ziek maken, zowel fysiek als mentaal.</a:t>
            </a:r>
          </a:p>
          <a:p>
            <a:r>
              <a:rPr lang="nl-NL" sz="2000" dirty="0"/>
              <a:t>- Als je schulden hebt/ begint te ontwikkelen, trek zo vroeg mogelijk aan de bel.</a:t>
            </a:r>
          </a:p>
          <a:p>
            <a:r>
              <a:rPr lang="nl-NL" sz="2000" dirty="0"/>
              <a:t>Er zijn verschillende instanties die je hierbij kunnen helpen, voordat het erger wordt.</a:t>
            </a: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DA215CF0-5E5E-4D2E-B3AE-366652A36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396" y="0"/>
            <a:ext cx="6909991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6350" ty="-10160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33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B34A25DF07C04CBEE98F4FB8BA2A65" ma:contentTypeVersion="13" ma:contentTypeDescription="Een nieuw document maken." ma:contentTypeScope="" ma:versionID="10d4bd19e03b7eef27074578135be70a">
  <xsd:schema xmlns:xsd="http://www.w3.org/2001/XMLSchema" xmlns:xs="http://www.w3.org/2001/XMLSchema" xmlns:p="http://schemas.microsoft.com/office/2006/metadata/properties" xmlns:ns3="898e7e9c-3810-4d0d-82e3-b88bac5313dd" xmlns:ns4="a65cf4b2-dfbe-47b5-ad81-e7ff520242c3" targetNamespace="http://schemas.microsoft.com/office/2006/metadata/properties" ma:root="true" ma:fieldsID="99c9f643641528667378b438941d894b" ns3:_="" ns4:_="">
    <xsd:import namespace="898e7e9c-3810-4d0d-82e3-b88bac5313dd"/>
    <xsd:import namespace="a65cf4b2-dfbe-47b5-ad81-e7ff520242c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e7e9c-3810-4d0d-82e3-b88bac5313d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internalName="SharingHintHash" ma:readOnly="true">
      <xsd:simpleType>
        <xsd:restriction base="dms:Text"/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5cf4b2-dfbe-47b5-ad81-e7ff520242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E3DB66-AC0B-4C98-894D-281BDC6BED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8e7e9c-3810-4d0d-82e3-b88bac5313dd"/>
    <ds:schemaRef ds:uri="a65cf4b2-dfbe-47b5-ad81-e7ff520242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6F94F1-15EC-4997-B6BF-BCF9E22957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2DD4DC-59E2-4BC9-BA7B-D0050FC7997F}">
  <ds:schemaRefs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898e7e9c-3810-4d0d-82e3-b88bac5313dd"/>
    <ds:schemaRef ds:uri="http://www.w3.org/XML/1998/namespace"/>
    <ds:schemaRef ds:uri="http://schemas.openxmlformats.org/package/2006/metadata/core-properties"/>
    <ds:schemaRef ds:uri="a65cf4b2-dfbe-47b5-ad81-e7ff520242c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226</TotalTime>
  <Words>402</Words>
  <Application>Microsoft Office PowerPoint</Application>
  <PresentationFormat>Breedbeeld</PresentationFormat>
  <Paragraphs>44</Paragraphs>
  <Slides>11</Slides>
  <Notes>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Tw Cen MT</vt:lpstr>
      <vt:lpstr>Tw Cen MT Condensed</vt:lpstr>
      <vt:lpstr>Wingdings 3</vt:lpstr>
      <vt:lpstr>Integraal</vt:lpstr>
      <vt:lpstr> Geld&amp;zo: Wat kost het leven  en wat als je schulden hebt?  </vt:lpstr>
      <vt:lpstr>Nieuwsflits</vt:lpstr>
      <vt:lpstr>Studenten en geld:</vt:lpstr>
      <vt:lpstr>Een kijkje nemen in de klas?</vt:lpstr>
      <vt:lpstr>PowerPoint-presentatie</vt:lpstr>
      <vt:lpstr>PowerPoint-presentatie</vt:lpstr>
      <vt:lpstr>                             Jouw Moneymindset</vt:lpstr>
      <vt:lpstr>Wat zijn schulden?</vt:lpstr>
      <vt:lpstr>Neem het mee</vt:lpstr>
      <vt:lpstr>Inspiratie voor je ‘actie’</vt:lpstr>
      <vt:lpstr>Handige websites:</vt:lpstr>
    </vt:vector>
  </TitlesOfParts>
  <Company>MBO Utrecht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Burgerschap Geld&amp;zo</dc:title>
  <dc:creator>Esmee Koppen</dc:creator>
  <cp:lastModifiedBy>Anne-May Smits</cp:lastModifiedBy>
  <cp:revision>18</cp:revision>
  <dcterms:created xsi:type="dcterms:W3CDTF">2019-12-02T12:25:59Z</dcterms:created>
  <dcterms:modified xsi:type="dcterms:W3CDTF">2022-11-09T11:27:18Z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0x01010042B34A25DF07C04CBEE98F4FB8BA2A65</vt:lpwstr>
  </property>
</Properties>
</file>